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9" r:id="rId2"/>
    <p:sldId id="259" r:id="rId3"/>
    <p:sldId id="260" r:id="rId4"/>
    <p:sldId id="261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83" r:id="rId15"/>
    <p:sldId id="286" r:id="rId16"/>
    <p:sldId id="275" r:id="rId17"/>
    <p:sldId id="288" r:id="rId18"/>
    <p:sldId id="287" r:id="rId19"/>
    <p:sldId id="289" r:id="rId20"/>
    <p:sldId id="290" r:id="rId21"/>
    <p:sldId id="292" r:id="rId22"/>
    <p:sldId id="293" r:id="rId23"/>
    <p:sldId id="281" r:id="rId24"/>
    <p:sldId id="282" r:id="rId25"/>
    <p:sldId id="277" r:id="rId26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A61148-81D5-684F-89E9-376E641F3151}">
          <p14:sldIdLst>
            <p14:sldId id="279"/>
            <p14:sldId id="259"/>
            <p14:sldId id="260"/>
            <p14:sldId id="261"/>
            <p14:sldId id="262"/>
            <p14:sldId id="264"/>
            <p14:sldId id="266"/>
            <p14:sldId id="267"/>
            <p14:sldId id="268"/>
            <p14:sldId id="269"/>
            <p14:sldId id="270"/>
            <p14:sldId id="271"/>
            <p14:sldId id="273"/>
            <p14:sldId id="283"/>
            <p14:sldId id="286"/>
            <p14:sldId id="275"/>
            <p14:sldId id="288"/>
            <p14:sldId id="287"/>
            <p14:sldId id="289"/>
            <p14:sldId id="290"/>
            <p14:sldId id="292"/>
            <p14:sldId id="293"/>
            <p14:sldId id="281"/>
            <p14:sldId id="282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7"/>
    <p:restoredTop sz="79479" autoAdjust="0"/>
  </p:normalViewPr>
  <p:slideViewPr>
    <p:cSldViewPr snapToGrid="0" snapToObjects="1">
      <p:cViewPr varScale="1">
        <p:scale>
          <a:sx n="88" d="100"/>
          <a:sy n="88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0D246-9D13-2D4E-99EB-2847247BA83B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88322-BA37-4046-9A97-3369A00E0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558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88322-BA37-4046-9A97-3369A00E0A45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0057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88322-BA37-4046-9A97-3369A00E0A45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858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88322-BA37-4046-9A97-3369A00E0A45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9348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88322-BA37-4046-9A97-3369A00E0A45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7978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88322-BA37-4046-9A97-3369A00E0A45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6755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sz="9600" b="0" i="0" dirty="0">
                <a:solidFill>
                  <a:srgbClr val="000000"/>
                </a:solidFill>
                <a:effectLst/>
              </a:rPr>
              <a:t>если у нас горизонтальный тренд, то все модели будут +- равны Так как нейронная сеть суть оценка параметров некого распределения если опираться на байесовский подход к нейронным сетям тогда если в какой-то момент какие-то пары моделей дали несхожие результаты то значит что у нас есть несхожие оценки распределения то есть "расстояние" между распределениями стало больше</a:t>
            </a:r>
          </a:p>
          <a:p>
            <a:pPr marL="0" indent="0" algn="l">
              <a:buNone/>
            </a:pPr>
            <a:r>
              <a:rPr lang="ru-RU" sz="9600" b="0" i="0" dirty="0">
                <a:solidFill>
                  <a:srgbClr val="000000"/>
                </a:solidFill>
                <a:effectLst/>
              </a:rPr>
              <a:t>а значит, по какой-то из моделей распределение поменяло свои параметры а значит, возможен </a:t>
            </a:r>
            <a:r>
              <a:rPr lang="ru-RU" sz="9600" b="0" i="0" dirty="0" err="1">
                <a:solidFill>
                  <a:srgbClr val="000000"/>
                </a:solidFill>
                <a:effectLst/>
              </a:rPr>
              <a:t>структурал</a:t>
            </a:r>
            <a:r>
              <a:rPr lang="ru-RU" sz="9600" b="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9600" b="0" i="0" dirty="0" err="1">
                <a:solidFill>
                  <a:srgbClr val="000000"/>
                </a:solidFill>
                <a:effectLst/>
              </a:rPr>
              <a:t>break</a:t>
            </a:r>
            <a:endParaRPr lang="ru-RU" sz="9600" b="0" i="0" dirty="0">
              <a:solidFill>
                <a:srgbClr val="000000"/>
              </a:solidFill>
              <a:effectLst/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88322-BA37-4046-9A97-3369A00E0A45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604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6FC9-6377-E743-91D3-D79F3A567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89B69-11CA-D248-849A-02569DC0A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76C36-C651-344C-B911-F8E5871F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A01EF-6B02-2E44-8E9A-0EC6F6BC7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9ECC0-5378-FB44-A23C-8F727838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97345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BB3B-B6B2-8E4F-92B2-AD5173A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B4E1C-FFC5-2B4E-AE86-789DD0A01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76E4-77A2-C84C-952F-4DC56FC9A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D8519-A414-E74A-89FE-AF5257BA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6E9C7-438A-5942-805B-AA0C4CCC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667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892EB-176C-FC40-A994-A8A2C7A20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E22D8-8FFD-974D-88BA-520775D53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85FC3-3A3E-384F-A188-CF725555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90EF4-576A-3048-9535-5AE16C2B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DF884-52FD-9A49-ADD6-355B76C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6193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9AB75-BA4A-9E42-88B1-43C50D7C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6A3F-82FF-6141-B5BD-406FDCE73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6E591-293D-324F-BCF8-32F36D26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87DE-FB11-CB4A-9AB7-08A36B8C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3D5B-F14D-3544-B906-63A0F371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77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1D86-43E7-B743-8415-26AD5D56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36A11-0C01-944D-A348-37DA71968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AF98-2AE2-D944-9DC9-77665E13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E585-C98A-EC4C-967B-469706CF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D2CCF-4E73-EB47-AE44-5EA66EF5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7559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D110-B9E4-4C4C-A489-B9AFDD11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ACC0-FBF2-8B4A-90E4-C70927D21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99D08-11A9-C941-AB1B-8F2A9972B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49CFD-10BF-3A45-B7C9-53CA6EA8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D49EE-DBEE-3A44-A3FE-4631AF04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1E5CF-E4BB-FE4B-8CF4-D5C09336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31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721C-E10D-F14F-9C86-435D2BC7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9920D-75C0-1E4A-A28B-A2191F518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F0762-80E1-2843-BBD6-AEA4E4184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CC9E4-EFF7-EC44-813C-93E0F5C90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9AE88-EF6B-3B43-A967-2D9F4D373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EC457-355B-2D43-A167-A2D8ACAF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33EEE-7071-974F-A48C-75DD0167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B3144-7971-C940-875C-46BDE3EE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776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D237-BED5-904D-90D0-DEB801F4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EFC0-B5FF-FA43-BAC9-4E90B925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E144A-0606-0641-899C-DE9EC64C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E78F0-47BF-104C-831F-C41BCC3E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2707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7F245-718D-2D4F-97AA-F5F17D97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B7E14-290D-A348-AE37-6A44EDAF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7DB5E-A023-7345-9DE4-0AD6F3F2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2186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2063-2BEE-5047-88EF-7BD1C87B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55E46-86A2-2041-B252-2F1138F85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F8BA8-8C83-474A-816C-AB29D47E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FAB0F-7D6F-8E4A-8351-7AA2F236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FB93B-1750-2248-B17E-D8319D3A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BAD26-28D4-9C47-A9DE-9CCC0E13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147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9BAB-0FE0-7241-B4B6-DB200564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06BFC-83F1-E844-9B07-1658CA47F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A7D6-3DD0-2D45-B80F-FDA644173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B0F2F-7227-364E-BCE6-D8ADDDED9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5698-796E-3447-8388-65EFAB0A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B5BA4-4B24-9D4C-80E2-BF95891F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4106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7B64D-9F8D-F348-A0DF-07229E45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3583B-DB9A-B24B-8971-641B2978F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1BF6-ECA8-D149-84CF-5ECB02794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12E08-2455-8644-965C-EA52F29D5A18}" type="datetimeFigureOut">
              <a:rPr lang="en-RU" smtClean="0"/>
              <a:t>23.09.2021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5695-2881-1F4A-B3B2-A18129A0B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CAD27-4D4E-4249-B858-302694F1C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566C-49F3-D448-8062-5332D0BFFC8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6134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1o_TWv4zoyMPa-ptja7o5t3cM2uRW-n1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vk.com/away.php?to=https%3A%2F%2Fgithub.com%2FZhekuson%2FFindan%2Ftree%2Fmain%2FSb_1&amp;cc_key=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73879-E4E5-6A45-AC98-5C908794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Оценка производительности глубоких нейронных сетей для прогнозирования временных рядов с множественными структурными разрывами и высокой волатильностью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93157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0A7D-878B-2948-A434-008FEE2E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5400" dirty="0"/>
              <a:t>Gated-Recurrent Units (GRU</a:t>
            </a:r>
            <a:r>
              <a:rPr lang="en-US" sz="5400" dirty="0"/>
              <a:t>-RNN</a:t>
            </a:r>
            <a:r>
              <a:rPr lang="en-GB" sz="5400" dirty="0"/>
              <a:t>)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FF205-785D-104E-84F7-986E31DC3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Autofit/>
          </a:bodyPr>
          <a:lstStyle/>
          <a:p>
            <a:r>
              <a:rPr lang="ru-RU" sz="1600" dirty="0"/>
              <a:t>Фильтр обновления (</a:t>
            </a:r>
            <a:r>
              <a:rPr lang="en-US" sz="1600" dirty="0"/>
              <a:t>update gate) </a:t>
            </a:r>
            <a:r>
              <a:rPr lang="ru-RU" sz="1600" dirty="0"/>
              <a:t>определяет и сколько информации сохранить от последнего состояния, и сколько информации получить от предыдущего слоя</a:t>
            </a:r>
            <a:r>
              <a:rPr lang="en-US" sz="1600" dirty="0"/>
              <a:t>.</a:t>
            </a:r>
            <a:r>
              <a:rPr lang="ru-RU" sz="1600" dirty="0"/>
              <a:t> Фильтр состояния (</a:t>
            </a:r>
            <a:r>
              <a:rPr lang="en-US" sz="1600" dirty="0"/>
              <a:t>reset gate</a:t>
            </a:r>
            <a:r>
              <a:rPr lang="ru-RU" sz="1600" dirty="0"/>
              <a:t>) работает почти также, как </a:t>
            </a:r>
            <a:r>
              <a:rPr lang="en-US" sz="1600" dirty="0"/>
              <a:t>Dropout.</a:t>
            </a:r>
            <a:r>
              <a:rPr lang="ru-RU" sz="1600" dirty="0"/>
              <a:t> </a:t>
            </a:r>
            <a:endParaRPr lang="en-US" sz="1600" dirty="0"/>
          </a:p>
          <a:p>
            <a:r>
              <a:rPr lang="ru-RU" sz="1600" dirty="0"/>
              <a:t>На следующие слои отправляется неполная информация о состоянии</a:t>
            </a:r>
            <a:r>
              <a:rPr lang="en-US" sz="1600" dirty="0"/>
              <a:t>;</a:t>
            </a:r>
            <a:endParaRPr lang="ru-RU" sz="1600" dirty="0"/>
          </a:p>
          <a:p>
            <a:r>
              <a:rPr lang="ru-RU" sz="1600" dirty="0"/>
              <a:t>В работе два скрытых слоя с размерами (256, 128). Выходной слой содержит один нейрон. Функция активации, используемая в каждом слое, является </a:t>
            </a:r>
            <a:r>
              <a:rPr lang="en-US" sz="1600" dirty="0" err="1"/>
              <a:t>ReLU</a:t>
            </a:r>
            <a:r>
              <a:rPr lang="ru-RU" sz="16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F069F5-6496-7348-BB13-AD49AE9D6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1798753"/>
            <a:ext cx="6253212" cy="43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5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883C-A49F-194F-A34F-19B5072D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dirty="0"/>
              <a:t>Long-Short Term Memory Cells(LSTM-RNN)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573D5-6296-2845-89F9-9E6F27FC2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ru-RU" sz="1600" dirty="0"/>
              <a:t>Попытка побороть проблему взрывающегося градиента, используя фильтры (</a:t>
            </a:r>
            <a:r>
              <a:rPr lang="en-GB" sz="1600" dirty="0"/>
              <a:t>gates) </a:t>
            </a:r>
            <a:r>
              <a:rPr lang="ru-RU" sz="1600" dirty="0"/>
              <a:t>и блоки памяти (</a:t>
            </a:r>
            <a:r>
              <a:rPr lang="en-GB" sz="1600" dirty="0"/>
              <a:t>memory cells). </a:t>
            </a:r>
            <a:endParaRPr lang="ru-RU" sz="1600" dirty="0"/>
          </a:p>
          <a:p>
            <a:r>
              <a:rPr lang="ru-RU" sz="1600" dirty="0"/>
              <a:t>Входной фильтр определяет количество информации с предыдущего шага, которое будет храниться в блоке памяти. </a:t>
            </a:r>
          </a:p>
          <a:p>
            <a:r>
              <a:rPr lang="ru-RU" sz="1600" dirty="0"/>
              <a:t>Выходной фильтр занят тем, что определяет, сколько информации о текущем состоянии узла получит следующий слой. </a:t>
            </a:r>
          </a:p>
          <a:p>
            <a:r>
              <a:rPr lang="ru-RU" sz="1600" dirty="0"/>
              <a:t>В работе 2 скрытых слоя с размерами (256, 128). Выходной слой содержит 1 нейрон. Функцией активации, используемой для каждого слоя, является </a:t>
            </a:r>
            <a:r>
              <a:rPr lang="en-US" sz="1600" dirty="0"/>
              <a:t>R</a:t>
            </a:r>
            <a:r>
              <a:rPr lang="en-GB" sz="1600" dirty="0" err="1"/>
              <a:t>eLU</a:t>
            </a:r>
            <a:r>
              <a:rPr lang="en-GB" sz="1600" dirty="0"/>
              <a:t>.</a:t>
            </a:r>
            <a:endParaRPr lang="en-RU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ADC9E4-AC9B-6A44-892B-2C62C4C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851" y="1782981"/>
            <a:ext cx="5610150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70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3F86-382D-5244-889B-C04CD504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Сравнение результатов</a:t>
            </a:r>
            <a:r>
              <a:rPr lang="en-US" sz="5400" dirty="0"/>
              <a:t>. Single-step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7AD0F-FA16-0E45-A794-77DF7AD1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Все 4 модели выполняют задачу прогнозирования примерно одинаково – то есть для каких-то акций прогнозирования совершенно ошибочны, для каких-то – точны.</a:t>
            </a:r>
          </a:p>
          <a:p>
            <a:r>
              <a:rPr lang="ru-RU" dirty="0"/>
              <a:t>По мере увеличения размера окна модели все больше отклоняются от истинного значения, увеличивая ошибку.</a:t>
            </a:r>
          </a:p>
          <a:p>
            <a:r>
              <a:rPr lang="ru-RU" dirty="0"/>
              <a:t>Можно сделать вывод, что будущая цена акции сильно зависит от непосредственно предыдущей стоимости и в меньшей степени зависит от более ранней стоимости.</a:t>
            </a:r>
          </a:p>
          <a:p>
            <a:r>
              <a:rPr lang="ru-RU" dirty="0"/>
              <a:t>Прогнозы для размера окна больше 7</a:t>
            </a:r>
            <a:r>
              <a:rPr lang="en-US" dirty="0"/>
              <a:t>-</a:t>
            </a:r>
            <a:r>
              <a:rPr lang="ru-RU" dirty="0"/>
              <a:t>ми не были хорошими и сильно варьировались.</a:t>
            </a:r>
          </a:p>
        </p:txBody>
      </p:sp>
    </p:spTree>
    <p:extLst>
      <p:ext uri="{BB962C8B-B14F-4D97-AF65-F5344CB8AC3E}">
        <p14:creationId xmlns:p14="http://schemas.microsoft.com/office/powerpoint/2010/main" val="336342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E9F6-44EF-434A-A4CC-3DED7937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Сравнение результатов</a:t>
            </a:r>
            <a:r>
              <a:rPr lang="en-US" sz="5400" dirty="0"/>
              <a:t>. Multi-step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FA43-EEB8-F442-853C-C023ABECB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небольшого окна прогноза методы хорошо работают для всех наборов данных. По мере увеличения размера окна правильность прогнозов значительно снижается. </a:t>
            </a:r>
          </a:p>
          <a:p>
            <a:r>
              <a:rPr lang="ru-RU" dirty="0"/>
              <a:t>Прогноз </a:t>
            </a:r>
            <a:r>
              <a:rPr lang="en-GB" dirty="0"/>
              <a:t>MLP </a:t>
            </a:r>
            <a:r>
              <a:rPr lang="ru-RU" dirty="0"/>
              <a:t>наилучший при 60 входных днях для прогноза стоимости акции на 7 дней вперед.</a:t>
            </a:r>
          </a:p>
          <a:p>
            <a:r>
              <a:rPr lang="en-GB" dirty="0"/>
              <a:t>GRU-RNN </a:t>
            </a:r>
            <a:r>
              <a:rPr lang="ru-RU" dirty="0"/>
              <a:t>необходимы входные данные большого размера, такие как 60 или 90, для прогнозирования на 7 дней вперед.</a:t>
            </a:r>
          </a:p>
          <a:p>
            <a:r>
              <a:rPr lang="en-GB" dirty="0"/>
              <a:t>LSTM-RNN </a:t>
            </a:r>
            <a:r>
              <a:rPr lang="ru-RU" dirty="0"/>
              <a:t>и </a:t>
            </a:r>
            <a:r>
              <a:rPr lang="en-GB" dirty="0"/>
              <a:t>CNN </a:t>
            </a:r>
            <a:r>
              <a:rPr lang="ru-RU" dirty="0"/>
              <a:t>достаточно </a:t>
            </a:r>
            <a:r>
              <a:rPr lang="en-GB" dirty="0"/>
              <a:t>30 </a:t>
            </a:r>
            <a:r>
              <a:rPr lang="ru-RU" dirty="0"/>
              <a:t>дней входных данных для получения точных прогнозов на будущее. </a:t>
            </a:r>
          </a:p>
          <a:p>
            <a:r>
              <a:rPr lang="ru-RU" dirty="0"/>
              <a:t>Аналогично, рассматривая все модели для всех исследуемых окон прогноза {7, 14, 21, 28}, </a:t>
            </a:r>
            <a:r>
              <a:rPr lang="en-GB" dirty="0"/>
              <a:t>MLP </a:t>
            </a:r>
            <a:r>
              <a:rPr lang="ru-RU" dirty="0"/>
              <a:t>превосходит остальных для большинства акций. </a:t>
            </a:r>
          </a:p>
        </p:txBody>
      </p:sp>
    </p:spTree>
    <p:extLst>
      <p:ext uri="{BB962C8B-B14F-4D97-AF65-F5344CB8AC3E}">
        <p14:creationId xmlns:p14="http://schemas.microsoft.com/office/powerpoint/2010/main" val="405142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F26F-C849-9E4A-8D8F-DF0A58C1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Диболда-Мариано</a:t>
            </a:r>
            <a:r>
              <a:rPr lang="en-US" dirty="0"/>
              <a:t> (DM-test)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4AB4C-95A5-3E4F-9E82-DF142912D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143" cy="4821918"/>
          </a:xfrm>
        </p:spPr>
        <p:txBody>
          <a:bodyPr>
            <a:normAutofit/>
          </a:bodyPr>
          <a:lstStyle/>
          <a:p>
            <a:r>
              <a:rPr lang="ru-RU" sz="2600" dirty="0"/>
              <a:t>Статистический тест, позволяющий сравнивать качество прогнозов временного ряда двух предсказательных моделей</a:t>
            </a:r>
            <a:r>
              <a:rPr lang="en-US" sz="2600" dirty="0"/>
              <a:t>;</a:t>
            </a:r>
          </a:p>
          <a:p>
            <a:r>
              <a:rPr lang="ru-RU" sz="2600" dirty="0"/>
              <a:t>Пусть 		          - настоящие значения временного ряда</a:t>
            </a:r>
            <a:r>
              <a:rPr lang="en-US" sz="2600" dirty="0"/>
              <a:t>;</a:t>
            </a:r>
          </a:p>
          <a:p>
            <a:r>
              <a:rPr lang="ru-RU" sz="2600" dirty="0"/>
              <a:t> </a:t>
            </a:r>
            <a:r>
              <a:rPr lang="en-US" sz="2600" dirty="0"/>
              <a:t>					- </a:t>
            </a:r>
            <a:r>
              <a:rPr lang="ru-RU" sz="2600" dirty="0"/>
              <a:t>предсказанные значения двух моделей</a:t>
            </a:r>
            <a:r>
              <a:rPr lang="en-US" sz="2600" dirty="0"/>
              <a:t>;</a:t>
            </a:r>
          </a:p>
          <a:p>
            <a:r>
              <a:rPr lang="ru-RU" sz="2600" dirty="0"/>
              <a:t>Для каждой модели определим ошибки 				</a:t>
            </a:r>
            <a:r>
              <a:rPr lang="en-US" sz="2600" dirty="0"/>
              <a:t>   ;</a:t>
            </a:r>
          </a:p>
          <a:p>
            <a:r>
              <a:rPr lang="ru-RU" sz="2600" dirty="0"/>
              <a:t>Вычислим  				        где					</a:t>
            </a:r>
            <a:r>
              <a:rPr lang="en-US" sz="2600" dirty="0"/>
              <a:t>;</a:t>
            </a:r>
          </a:p>
          <a:p>
            <a:r>
              <a:rPr lang="ru-RU" sz="2600" dirty="0"/>
              <a:t>Тогда проверим нулевую гипотезу 			   (оба предсказания имеют одинаковую точность) против альтернативной </a:t>
            </a:r>
            <a:br>
              <a:rPr lang="ru-RU" sz="2600" dirty="0"/>
            </a:br>
            <a:r>
              <a:rPr lang="ru-RU" sz="2600" dirty="0"/>
              <a:t>гипотезы		</a:t>
            </a:r>
            <a:r>
              <a:rPr lang="en-US" sz="2600" dirty="0"/>
              <a:t>           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RU" sz="2600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B47A35F-73A7-3748-9CE1-5E60239F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629241"/>
            <a:ext cx="2282371" cy="50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DC07A5-FC8D-B944-8B1D-B72A505F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06" y="3111500"/>
            <a:ext cx="4375151" cy="558460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CFE8ECD-BE43-BB44-A1DD-BE29C05B14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8" t="15150" r="9849" b="32901"/>
          <a:stretch/>
        </p:blipFill>
        <p:spPr>
          <a:xfrm>
            <a:off x="6865258" y="3614055"/>
            <a:ext cx="3396343" cy="435429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55577435-2196-AA4D-97E2-F1C0F67D9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071" y="4001294"/>
            <a:ext cx="3327400" cy="71120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BAC1A7D5-91B1-9842-98AE-71094AF1AF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58" t="29111" r="7533" b="23269"/>
          <a:stretch/>
        </p:blipFill>
        <p:spPr>
          <a:xfrm>
            <a:off x="6640744" y="4141646"/>
            <a:ext cx="4172400" cy="435429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04C89386-BF32-CA47-9C75-03CAE2B553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251"/>
          <a:stretch/>
        </p:blipFill>
        <p:spPr>
          <a:xfrm>
            <a:off x="5998029" y="4533323"/>
            <a:ext cx="2487386" cy="510506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674C1B67-5428-1245-8E94-83E557A774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51" t="22989"/>
          <a:stretch/>
        </p:blipFill>
        <p:spPr>
          <a:xfrm>
            <a:off x="2540000" y="5406640"/>
            <a:ext cx="1941740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E9F6-44EF-434A-A4CC-3DED7937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Критерий Диболда-Мариано</a:t>
            </a:r>
            <a:r>
              <a:rPr lang="en-US" sz="5400" dirty="0"/>
              <a:t> (DM-test)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FA43-EEB8-F442-853C-C023ABECB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Составим </a:t>
            </a:r>
            <a:r>
              <a:rPr lang="en-US" dirty="0"/>
              <a:t>DM-</a:t>
            </a:r>
            <a:r>
              <a:rPr lang="ru-RU" dirty="0"/>
              <a:t>статистику					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где 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F50ABD4-68B3-8C49-B0C5-ED9D37CD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14" y="4781400"/>
            <a:ext cx="4517571" cy="18675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4F8CEB5-7534-FF42-A46D-1573DBB2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79" y="3198357"/>
            <a:ext cx="4364264" cy="1296972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E461F7D-AC9D-1C49-BC2E-F107E62A3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107" y="1277322"/>
            <a:ext cx="29591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235C-FA8D-AE4E-B673-718E1982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Результаты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E038F-63D1-7840-9113-519724BC0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https://drive.google.com/drive/u/0/folders/1o_TWv4zoyMPa-ptja7o5t3cM2uRW-n1v</a:t>
            </a:r>
            <a:endParaRPr lang="ru-RU" dirty="0"/>
          </a:p>
          <a:p>
            <a:r>
              <a:rPr lang="en-GB" u="sng" dirty="0">
                <a:hlinkClick r:id="rId4"/>
              </a:rPr>
              <a:t>https://github.com/Zhekuson/Findan/tree/main/Sb_1</a:t>
            </a:r>
            <a:endParaRPr lang="ru-RU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8CE7AC-D15F-5A4B-AB3C-5C54E0D4C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3" y="3498573"/>
            <a:ext cx="5931873" cy="285868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B7FEE3E-6162-054B-B956-E2A6CAB9F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381" y="3498573"/>
            <a:ext cx="5829393" cy="28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5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5B7D0-CA6E-E945-B95B-8D0A606B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62673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dirty="0"/>
              <a:t>Сравнение</a:t>
            </a:r>
            <a:br>
              <a:rPr lang="en-US" sz="6000" dirty="0"/>
            </a:br>
            <a:r>
              <a:rPr lang="en-US" sz="6000" dirty="0"/>
              <a:t>ACC</a:t>
            </a:r>
            <a:endParaRPr lang="en-RU" sz="6000" dirty="0"/>
          </a:p>
        </p:txBody>
      </p:sp>
    </p:spTree>
    <p:extLst>
      <p:ext uri="{BB962C8B-B14F-4D97-AF65-F5344CB8AC3E}">
        <p14:creationId xmlns:p14="http://schemas.microsoft.com/office/powerpoint/2010/main" val="298292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6E55-14F9-3C40-9773-A0312273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1114" cy="1325563"/>
          </a:xfrm>
        </p:spPr>
        <p:txBody>
          <a:bodyPr/>
          <a:lstStyle/>
          <a:p>
            <a:r>
              <a:rPr lang="en-US" dirty="0"/>
              <a:t>Single-step (</a:t>
            </a:r>
            <a:r>
              <a:rPr lang="en-US" dirty="0" err="1"/>
              <a:t>window_size</a:t>
            </a:r>
            <a:r>
              <a:rPr lang="en-US" dirty="0"/>
              <a:t> = 3)</a:t>
            </a:r>
            <a:endParaRPr lang="en-RU" dirty="0"/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2777CE1D-D054-6943-A89F-242147CC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04785"/>
            <a:ext cx="5265967" cy="351064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CB166B-6940-DD4B-94C5-A708D329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43" y="1740807"/>
            <a:ext cx="5384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13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6E55-14F9-3C40-9773-A0312273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1114" cy="1325563"/>
          </a:xfrm>
        </p:spPr>
        <p:txBody>
          <a:bodyPr/>
          <a:lstStyle/>
          <a:p>
            <a:r>
              <a:rPr lang="en-US" dirty="0"/>
              <a:t>Single-step (</a:t>
            </a:r>
            <a:r>
              <a:rPr lang="en-US" dirty="0" err="1"/>
              <a:t>window_size</a:t>
            </a:r>
            <a:r>
              <a:rPr lang="en-US" dirty="0"/>
              <a:t> = 5)</a:t>
            </a:r>
            <a:endParaRPr lang="en-RU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CFCE377-8E5E-734B-9DF4-2B677889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86400" cy="36576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8722F14-C585-9242-A520-3F9183AB0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04" y="1690688"/>
            <a:ext cx="5157710" cy="38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8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4F4C-3FAE-D145-9899-890F8276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ru-RU" sz="5400" dirty="0"/>
              <a:t>Данные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DF8FB-873B-9D4E-91D1-C4AACFEC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2" y="2053874"/>
            <a:ext cx="4895938" cy="3953226"/>
          </a:xfrm>
        </p:spPr>
        <p:txBody>
          <a:bodyPr anchor="ctr">
            <a:noAutofit/>
          </a:bodyPr>
          <a:lstStyle/>
          <a:p>
            <a:r>
              <a:rPr lang="ru-RU" sz="2000" dirty="0"/>
              <a:t>Для </a:t>
            </a:r>
            <a:r>
              <a:rPr lang="en-GB" sz="2000" dirty="0"/>
              <a:t>single-step</a:t>
            </a:r>
            <a:r>
              <a:rPr lang="ru-RU" sz="2000" dirty="0"/>
              <a:t> и </a:t>
            </a:r>
            <a:r>
              <a:rPr lang="en-GB" sz="2000" dirty="0"/>
              <a:t>multi-step</a:t>
            </a:r>
            <a:r>
              <a:rPr lang="ru-RU" sz="2000" dirty="0"/>
              <a:t> прогнозирования временных рядов были взят набор данных из 10 различных волатильных акций на индийском фондовом рынке.</a:t>
            </a:r>
          </a:p>
          <a:p>
            <a:r>
              <a:rPr lang="ru-RU" sz="2000" dirty="0"/>
              <a:t>Один и тот же набор данных был использован для обоих видов прогнозирования, чтобы обеспечить наилучшие контрасты в производительности различных моделей (</a:t>
            </a:r>
            <a:r>
              <a:rPr lang="en-GB" sz="2000" dirty="0"/>
              <a:t>D</a:t>
            </a:r>
            <a:r>
              <a:rPr lang="en-US" sz="2000" dirty="0"/>
              <a:t>N</a:t>
            </a:r>
            <a:r>
              <a:rPr lang="en-GB" sz="2000" dirty="0"/>
              <a:t>N</a:t>
            </a:r>
            <a:r>
              <a:rPr lang="ru-RU" sz="2000" dirty="0"/>
              <a:t>) для обоих типов прогнозирования.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314888D-C6F7-6B42-B212-90B9D018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37" y="2521651"/>
            <a:ext cx="5150277" cy="27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6E55-14F9-3C40-9773-A0312273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1114" cy="1325563"/>
          </a:xfrm>
        </p:spPr>
        <p:txBody>
          <a:bodyPr/>
          <a:lstStyle/>
          <a:p>
            <a:r>
              <a:rPr lang="en-US" dirty="0"/>
              <a:t>Single-step (</a:t>
            </a:r>
            <a:r>
              <a:rPr lang="en-US" dirty="0" err="1"/>
              <a:t>window_size</a:t>
            </a:r>
            <a:r>
              <a:rPr lang="en-US" dirty="0"/>
              <a:t> = 11)</a:t>
            </a:r>
            <a:endParaRPr lang="en-RU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E7E77B1-ACD9-C649-820F-53DE0854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686"/>
            <a:ext cx="5486400" cy="36576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A9272C1-AA4F-AA44-80D4-8D4FE975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80" y="1433173"/>
            <a:ext cx="5423505" cy="406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1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6E55-14F9-3C40-9773-A0312273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987971" cy="1325563"/>
          </a:xfrm>
        </p:spPr>
        <p:txBody>
          <a:bodyPr/>
          <a:lstStyle/>
          <a:p>
            <a:r>
              <a:rPr lang="en-US" dirty="0"/>
              <a:t>Single-step (</a:t>
            </a:r>
            <a:r>
              <a:rPr lang="en-US" dirty="0" err="1"/>
              <a:t>in_size</a:t>
            </a:r>
            <a:r>
              <a:rPr lang="en-US" dirty="0"/>
              <a:t> = 30, </a:t>
            </a:r>
            <a:r>
              <a:rPr lang="en-US" dirty="0" err="1"/>
              <a:t>out_size</a:t>
            </a:r>
            <a:r>
              <a:rPr lang="en-US" dirty="0"/>
              <a:t> = 7)</a:t>
            </a:r>
            <a:endParaRPr lang="en-RU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90DBE7C-C957-E644-8372-65951C25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85" y="1934029"/>
            <a:ext cx="5486400" cy="36576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4589807-1EA5-0447-9F3E-46185A7B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14" y="1787072"/>
            <a:ext cx="5268685" cy="39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917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6E55-14F9-3C40-9773-A0312273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466943" cy="1325563"/>
          </a:xfrm>
        </p:spPr>
        <p:txBody>
          <a:bodyPr/>
          <a:lstStyle/>
          <a:p>
            <a:r>
              <a:rPr lang="en-US" dirty="0"/>
              <a:t>Single-step (</a:t>
            </a:r>
            <a:r>
              <a:rPr lang="en-US" dirty="0" err="1"/>
              <a:t>in_size</a:t>
            </a:r>
            <a:r>
              <a:rPr lang="en-US" dirty="0"/>
              <a:t> = 30, </a:t>
            </a:r>
            <a:r>
              <a:rPr lang="en-US" dirty="0" err="1"/>
              <a:t>out_size</a:t>
            </a:r>
            <a:r>
              <a:rPr lang="en-US" dirty="0"/>
              <a:t> = 14)</a:t>
            </a:r>
            <a:endParaRPr lang="en-RU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650C97C-7C0A-8949-82BD-39A964C6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7" y="1963057"/>
            <a:ext cx="5486400" cy="36576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1D2B496-5697-774F-AA1F-73E48661E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70" y="1903185"/>
            <a:ext cx="5036457" cy="37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393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E9F6-44EF-434A-A4CC-3DED7937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Наши идеи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FA43-EEB8-F442-853C-C023ABE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0850"/>
          </a:xfrm>
        </p:spPr>
        <p:txBody>
          <a:bodyPr>
            <a:normAutofit fontScale="25000" lnSpcReduction="20000"/>
          </a:bodyPr>
          <a:lstStyle/>
          <a:p>
            <a:r>
              <a:rPr lang="ru-RU" sz="12800" b="0" i="0" dirty="0">
                <a:solidFill>
                  <a:srgbClr val="000000"/>
                </a:solidFill>
                <a:effectLst/>
              </a:rPr>
              <a:t>Пусть мы обучили несколько нейронных сетей. Применяя байесовский подход к нейронным сетям будем считать, что нейронная сеть – это оценка параметров некоторого распределения</a:t>
            </a:r>
            <a:r>
              <a:rPr lang="en-US" sz="12800" b="0" i="0" dirty="0">
                <a:solidFill>
                  <a:srgbClr val="000000"/>
                </a:solidFill>
                <a:effectLst/>
              </a:rPr>
              <a:t>;</a:t>
            </a:r>
          </a:p>
          <a:p>
            <a:r>
              <a:rPr lang="ru-RU" sz="12800" b="0" i="0" dirty="0">
                <a:solidFill>
                  <a:srgbClr val="000000"/>
                </a:solidFill>
                <a:effectLst/>
              </a:rPr>
              <a:t>Предположим, что сейчас на рынке горизонтальный тренд, тогда все модели будут примерно равны</a:t>
            </a:r>
            <a:r>
              <a:rPr lang="en-US" sz="12800" b="0" i="0" dirty="0">
                <a:solidFill>
                  <a:srgbClr val="000000"/>
                </a:solidFill>
                <a:effectLst/>
              </a:rPr>
              <a:t>;</a:t>
            </a:r>
            <a:endParaRPr lang="ru-RU" sz="12800" b="0" i="0" dirty="0">
              <a:solidFill>
                <a:srgbClr val="000000"/>
              </a:solidFill>
              <a:effectLst/>
            </a:endParaRPr>
          </a:p>
          <a:p>
            <a:r>
              <a:rPr lang="ru-RU" sz="12800" dirty="0">
                <a:solidFill>
                  <a:srgbClr val="000000"/>
                </a:solidFill>
              </a:rPr>
              <a:t>Тогда, если в какой-то момент какие-то пары моделей дали несхожие результаты (например, по </a:t>
            </a:r>
            <a:r>
              <a:rPr lang="en-US" sz="12800" dirty="0">
                <a:solidFill>
                  <a:srgbClr val="000000"/>
                </a:solidFill>
              </a:rPr>
              <a:t>DM-</a:t>
            </a:r>
            <a:r>
              <a:rPr lang="ru-RU" sz="12800" dirty="0">
                <a:solidFill>
                  <a:srgbClr val="000000"/>
                </a:solidFill>
              </a:rPr>
              <a:t>тесту), то значит, что у нас есть сильно различающиеся оценки распределения</a:t>
            </a:r>
            <a:r>
              <a:rPr lang="en-US" sz="12800" dirty="0">
                <a:solidFill>
                  <a:srgbClr val="000000"/>
                </a:solidFill>
              </a:rPr>
              <a:t>;</a:t>
            </a:r>
          </a:p>
          <a:p>
            <a:r>
              <a:rPr lang="ru-RU" sz="12800" dirty="0">
                <a:solidFill>
                  <a:srgbClr val="000000"/>
                </a:solidFill>
              </a:rPr>
              <a:t>Это может свидетельствовать о </a:t>
            </a:r>
            <a:r>
              <a:rPr lang="en-US" sz="12800" dirty="0">
                <a:solidFill>
                  <a:srgbClr val="000000"/>
                </a:solidFill>
              </a:rPr>
              <a:t>structural break.</a:t>
            </a:r>
          </a:p>
        </p:txBody>
      </p:sp>
    </p:spTree>
    <p:extLst>
      <p:ext uri="{BB962C8B-B14F-4D97-AF65-F5344CB8AC3E}">
        <p14:creationId xmlns:p14="http://schemas.microsoft.com/office/powerpoint/2010/main" val="3258494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70F5-9626-B64C-B2FA-26D088C6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идеи</a:t>
            </a:r>
            <a:endParaRPr lang="en-RU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337B430-9661-7E4E-913D-137A0AFF6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15" y="4749801"/>
            <a:ext cx="8592457" cy="1560722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C0C0B8-C302-7C49-9916-D1A92FAC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1941657"/>
            <a:ext cx="8592457" cy="16267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BB66BD-0EA4-D545-8125-B34C489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93" y="1443947"/>
            <a:ext cx="3120563" cy="224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537215-E220-4D42-8754-F73A280C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53" y="4121106"/>
            <a:ext cx="3232718" cy="23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E455-4420-CF48-B5FF-E6D83CFE3757}"/>
              </a:ext>
            </a:extLst>
          </p:cNvPr>
          <p:cNvSpPr txBox="1"/>
          <p:nvPr/>
        </p:nvSpPr>
        <p:spPr>
          <a:xfrm>
            <a:off x="146957" y="4251732"/>
            <a:ext cx="326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 нет </a:t>
            </a:r>
            <a:r>
              <a:rPr lang="en-US" dirty="0"/>
              <a:t>structural break-</a:t>
            </a:r>
            <a:r>
              <a:rPr lang="ru-RU" dirty="0"/>
              <a:t>а</a:t>
            </a:r>
            <a:r>
              <a:rPr lang="en-US" dirty="0"/>
              <a:t>:</a:t>
            </a:r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B4A27-9583-B944-AA38-80711C8AED7A}"/>
              </a:ext>
            </a:extLst>
          </p:cNvPr>
          <p:cNvSpPr txBox="1"/>
          <p:nvPr/>
        </p:nvSpPr>
        <p:spPr>
          <a:xfrm>
            <a:off x="101601" y="1497628"/>
            <a:ext cx="317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 есть </a:t>
            </a:r>
            <a:r>
              <a:rPr lang="en-US" dirty="0"/>
              <a:t>structural break: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3030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3C96-5820-6947-BFC7-B2328666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r>
              <a:rPr lang="ru-RU" dirty="0" err="1"/>
              <a:t>спасибо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594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4237253-B67B-7941-951E-906D421F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ru-RU" sz="5400" dirty="0"/>
              <a:t>Условные обозначения</a:t>
            </a:r>
            <a:endParaRPr lang="en-RU" sz="54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D4FE1BE-10A2-A241-A41F-EBC2E99D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1801907"/>
            <a:ext cx="10128690" cy="42331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400" dirty="0"/>
              <a:t>Пусть –      временной ряд, определенный как                                                       , где       – цена  акций на временном шаге    , </a:t>
            </a:r>
            <a:r>
              <a:rPr lang="en-US" sz="2400" i="1" dirty="0"/>
              <a:t>p</a:t>
            </a:r>
            <a:r>
              <a:rPr lang="en-US" sz="2400" dirty="0"/>
              <a:t> </a:t>
            </a:r>
            <a:r>
              <a:rPr lang="ru-RU" sz="2400" dirty="0"/>
              <a:t>= </a:t>
            </a:r>
          </a:p>
          <a:p>
            <a:pPr marL="0" indent="0">
              <a:buNone/>
            </a:pPr>
            <a:r>
              <a:rPr lang="ru-RU" sz="2400" dirty="0"/>
              <a:t>             – размер окна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RU" sz="2400" dirty="0"/>
              <a:t>                 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период тестирования, для которого прогноз будет вычислен</a:t>
            </a:r>
          </a:p>
          <a:p>
            <a:pPr marL="0" indent="0">
              <a:buNone/>
            </a:pPr>
            <a:r>
              <a:rPr lang="ru-RU" sz="2400" dirty="0"/>
              <a:t>Итак, временные шаги                                    означают окно периода тестирования.</a:t>
            </a:r>
          </a:p>
          <a:p>
            <a:pPr marL="0" indent="0">
              <a:buNone/>
            </a:pPr>
            <a:r>
              <a:rPr lang="ru-RU" sz="2400" dirty="0"/>
              <a:t>Соответственно, мы будем обозначать предсказания нейронной сети для них как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B34BBF-E2EE-C047-BFE5-74D67F9E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148" y="1731202"/>
            <a:ext cx="3679173" cy="5007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0DAC20-6F8F-6F48-A489-079F6C02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893" y="2174488"/>
            <a:ext cx="327334" cy="3068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2E2165-3DE3-BE41-B140-3F15E136E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756" y="2162318"/>
            <a:ext cx="175358" cy="306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14E719-2E0D-4E45-AFD1-A289FB91E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452" y="2625896"/>
            <a:ext cx="281303" cy="3068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399492-0F65-F34B-965F-5EBFA080B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161" y="3010525"/>
            <a:ext cx="759764" cy="4374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0F0A95-41FB-7040-B564-A9AECBEA1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8884" y="3536763"/>
            <a:ext cx="2318733" cy="3623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CDD4F7-B1FA-5C44-B20C-C151FB6DB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0367" y="1809190"/>
            <a:ext cx="298396" cy="4227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DE65C5-65DD-F24F-B9E4-8B8F49B03D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7260" y="4670030"/>
            <a:ext cx="3146307" cy="362302"/>
          </a:xfrm>
          <a:prstGeom prst="rect">
            <a:avLst/>
          </a:prstGeom>
        </p:spPr>
      </p:pic>
      <p:pic>
        <p:nvPicPr>
          <p:cNvPr id="12" name="Picture 26">
            <a:extLst>
              <a:ext uri="{FF2B5EF4-FFF2-40B4-BE49-F238E27FC236}">
                <a16:creationId xmlns:a16="http://schemas.microsoft.com/office/drawing/2014/main" id="{29C9A1C3-D163-4AAD-B7DA-7BF39A66E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973" y="2135136"/>
            <a:ext cx="759764" cy="43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7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0">
            <a:extLst>
              <a:ext uri="{FF2B5EF4-FFF2-40B4-BE49-F238E27FC236}">
                <a16:creationId xmlns:a16="http://schemas.microsoft.com/office/drawing/2014/main" id="{CB8027E9-9643-5C47-9A4F-3E69F976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S</a:t>
            </a:r>
            <a:r>
              <a:rPr lang="en-GB" sz="5400" dirty="0"/>
              <a:t>ingle-step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BBEE-0274-4347-80A4-E2066A81C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152"/>
            <a:ext cx="10515600" cy="205035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</a:t>
            </a:r>
            <a:r>
              <a:rPr lang="en-GB" dirty="0"/>
              <a:t>single-step</a:t>
            </a:r>
            <a:r>
              <a:rPr lang="ru-RU" dirty="0"/>
              <a:t> прогнозирования цель состоит в том, чтобы предсказать           по                          . То есть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RU" dirty="0"/>
          </a:p>
          <a:p>
            <a:pPr marL="0" indent="0">
              <a:buNone/>
            </a:pPr>
            <a:r>
              <a:rPr lang="ru-RU" dirty="0"/>
              <a:t>где      – изучаемые параметры модели</a:t>
            </a:r>
            <a:r>
              <a:rPr lang="en-US" dirty="0"/>
              <a:t>,     </a:t>
            </a:r>
            <a:r>
              <a:rPr lang="ru-RU" dirty="0"/>
              <a:t>– модель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ECCED-303C-254C-84BE-47CEF0669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61" y="2434258"/>
            <a:ext cx="665923" cy="388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19794-60D5-4C4E-854A-134BF248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421006"/>
            <a:ext cx="2020956" cy="33682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2328E09-646A-3942-B1EA-23E26A0B4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920" y="2805042"/>
            <a:ext cx="4156394" cy="563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A131D-7950-AB4A-BEFF-29A75D5B7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554" y="3355723"/>
            <a:ext cx="282079" cy="435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AEF163-C395-FE4E-89CF-49211BE80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54" y="3416185"/>
            <a:ext cx="282079" cy="3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C86A-AAB8-CB48-977A-03D85996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Multi-step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B3B4-D2B6-164F-9B5D-50182D576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Multi-step </a:t>
            </a:r>
            <a:r>
              <a:rPr lang="ru-RU" dirty="0"/>
              <a:t>– </a:t>
            </a:r>
            <a:r>
              <a:rPr lang="ru-RU" b="1" dirty="0"/>
              <a:t>итеративный </a:t>
            </a:r>
            <a:r>
              <a:rPr lang="ru-RU" dirty="0"/>
              <a:t>подход к прогнозированию следующего интервала временного ряда.</a:t>
            </a:r>
          </a:p>
          <a:p>
            <a:pPr marL="0" indent="0">
              <a:buNone/>
            </a:pPr>
            <a:r>
              <a:rPr lang="ru-RU" dirty="0"/>
              <a:t>Модель предсказывает следующий элемент, после чего сдвигает окно на единицу вправо, считая предсказанное на прошлом шаге значение истинным.</a:t>
            </a:r>
          </a:p>
          <a:p>
            <a:pPr marL="0" indent="0">
              <a:buNone/>
            </a:pPr>
            <a:r>
              <a:rPr lang="ru-RU" dirty="0"/>
              <a:t>Таким образом, прогнозируется следующий период. Этот процесс продолжается до конца прогнозного горизонта. При этом размер окна не изменяется.</a:t>
            </a:r>
            <a:endParaRPr lang="en-RU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2550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16E6-DCA1-034D-BB2F-D0DC838C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Multi-step</a:t>
            </a:r>
            <a:r>
              <a:rPr lang="ru-RU" sz="5400" dirty="0"/>
              <a:t> 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7985-5967-4E4E-AC3F-BE4F80940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Итерируемся</a:t>
            </a:r>
            <a:r>
              <a:rPr lang="ru-RU" dirty="0"/>
              <a:t> по                                       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           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1A345-1637-E949-9440-4E3D58BCD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1905265"/>
            <a:ext cx="2902503" cy="347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161D9-1B0D-3848-A113-C9418101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82" y="2922267"/>
            <a:ext cx="2044735" cy="347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DDB7E-9698-764D-8050-AF763B6DE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10" y="2809911"/>
            <a:ext cx="5365241" cy="459409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411490F8-6DB4-BA4D-B9DA-3B2EC495F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882" y="3826362"/>
            <a:ext cx="882065" cy="459409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4C89748A-BEE0-B742-BBD7-FBFC7E98F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954" y="3768760"/>
            <a:ext cx="3644637" cy="4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0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992A-1F47-C84A-91BC-C6803A17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5400" dirty="0"/>
              <a:t>Multilayer Perceptron (MLP)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C7FC-3233-3246-8F03-62D8218A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GB" sz="1600" dirty="0"/>
              <a:t>MLP </a:t>
            </a:r>
            <a:r>
              <a:rPr lang="ru-RU" sz="1600" dirty="0"/>
              <a:t>состоит по меньшей мере из трех слоев узлов: входного слоя, скрытого слоя и выходного слоя. </a:t>
            </a:r>
          </a:p>
          <a:p>
            <a:r>
              <a:rPr lang="ru-RU" sz="1600" dirty="0"/>
              <a:t>За исключением входных узлов, каждый узел представляет собой нейрон, который использует нелинейную функцию активации.</a:t>
            </a:r>
          </a:p>
          <a:p>
            <a:r>
              <a:rPr lang="ru-RU" sz="1600" dirty="0"/>
              <a:t>В работе использовалось 2 скрытых слоя с размерами (16, 16). Выходной слой содержит 1 нейрон. Функции активации во всех слоях являются </a:t>
            </a:r>
            <a:r>
              <a:rPr lang="en-US" sz="1600" dirty="0" err="1"/>
              <a:t>ReLU</a:t>
            </a:r>
            <a:r>
              <a:rPr lang="en-GB" sz="1600" dirty="0"/>
              <a:t>.</a:t>
            </a:r>
            <a:endParaRPr lang="en-RU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F3C52F-7B10-6747-8599-261D8F762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1970716"/>
            <a:ext cx="6253212" cy="398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FC6611-D360-E34F-BABC-AEF8BE06F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22" y="4803130"/>
            <a:ext cx="1919357" cy="156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85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EBA9-2AC4-5C41-AEA2-A3B8BBF9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5400" dirty="0"/>
              <a:t>Convolutional Neural Network (CNN)</a:t>
            </a:r>
            <a:endParaRPr lang="en-RU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D0A-7FD0-744B-B154-35DE370D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685915"/>
            <a:ext cx="4008384" cy="4393982"/>
          </a:xfrm>
        </p:spPr>
        <p:txBody>
          <a:bodyPr>
            <a:noAutofit/>
          </a:bodyPr>
          <a:lstStyle/>
          <a:p>
            <a:r>
              <a:rPr lang="ru-RU" sz="1600" dirty="0"/>
              <a:t>Идея </a:t>
            </a:r>
            <a:r>
              <a:rPr lang="en-US" sz="1600" dirty="0"/>
              <a:t>CNN </a:t>
            </a:r>
            <a:r>
              <a:rPr lang="ru-RU" sz="1600" dirty="0"/>
              <a:t>состоит в том, чтобы находить паттерны во входных данных с использованием сверток (фильтров)</a:t>
            </a:r>
            <a:r>
              <a:rPr lang="en-US" sz="1600" dirty="0"/>
              <a:t>;</a:t>
            </a:r>
            <a:endParaRPr lang="ru-RU" sz="1600" dirty="0"/>
          </a:p>
          <a:p>
            <a:r>
              <a:rPr lang="ru-RU" sz="1600" dirty="0"/>
              <a:t>Свертки являются обучаемыми параметрами модели</a:t>
            </a:r>
            <a:r>
              <a:rPr lang="en-US" sz="1600" dirty="0"/>
              <a:t>;</a:t>
            </a:r>
            <a:endParaRPr lang="ru-RU" sz="1600" dirty="0"/>
          </a:p>
          <a:p>
            <a:r>
              <a:rPr lang="ru-RU" sz="1600" dirty="0"/>
              <a:t>В работе была использована одномерная свертка для стоимости акции с разными размерами входа модели (окна)</a:t>
            </a:r>
            <a:r>
              <a:rPr lang="en-US" sz="1600" dirty="0"/>
              <a:t>;</a:t>
            </a:r>
            <a:endParaRPr lang="ru-RU" sz="1600" dirty="0"/>
          </a:p>
          <a:p>
            <a:r>
              <a:rPr lang="ru-RU" sz="1600" dirty="0"/>
              <a:t>Использовались 4 скрытых слоя с размерами (32, 32, 2, 32), причем третий слой является слоем с</a:t>
            </a:r>
            <a:r>
              <a:rPr lang="en-US" sz="1600" dirty="0"/>
              <a:t> Max Pooling</a:t>
            </a:r>
            <a:r>
              <a:rPr lang="ru-RU" sz="1600" dirty="0"/>
              <a:t>. Выходной слой – один нейрон. Функция активации, используемая в каждом слое</a:t>
            </a:r>
            <a:r>
              <a:rPr lang="en-US" sz="1600" dirty="0"/>
              <a:t> </a:t>
            </a:r>
            <a:r>
              <a:rPr lang="ru-RU" sz="1600" dirty="0"/>
              <a:t>- </a:t>
            </a:r>
            <a:r>
              <a:rPr lang="en-US" sz="1600" dirty="0" err="1"/>
              <a:t>ReLU</a:t>
            </a:r>
            <a:r>
              <a:rPr lang="en-GB" sz="1600" dirty="0"/>
              <a:t>.</a:t>
            </a:r>
            <a:endParaRPr lang="en-RU" sz="1600" dirty="0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F54D0DC-B4C0-F34D-8CB7-A0557EC57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05" y="2292626"/>
            <a:ext cx="6767153" cy="318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2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6DF3-B744-8347-B978-280C8BBD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 (RNN)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2F8C3-8552-8541-8A1A-EB04E9DED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RNN</a:t>
            </a:r>
            <a:r>
              <a:rPr lang="ru-RU" dirty="0"/>
              <a:t> сети используются для данных, в которых важна временная структура или порядок элементов (текст). Рекуррентные сети накапливают информацию о входном объекте, обрабатывая его элементы последовательно. Накопленная информация называется </a:t>
            </a:r>
            <a:r>
              <a:rPr lang="ru-RU" b="1" dirty="0"/>
              <a:t>скрытым состоянием</a:t>
            </a:r>
            <a:r>
              <a:rPr lang="en-US" dirty="0"/>
              <a:t>;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/>
              <a:t>У классических </a:t>
            </a:r>
            <a:r>
              <a:rPr lang="en-GB" dirty="0"/>
              <a:t>RNN </a:t>
            </a:r>
            <a:r>
              <a:rPr lang="ru-RU" dirty="0"/>
              <a:t>есть проблема затухающего</a:t>
            </a:r>
            <a:r>
              <a:rPr lang="en-US" dirty="0"/>
              <a:t>/</a:t>
            </a:r>
            <a:r>
              <a:rPr lang="ru-RU" dirty="0"/>
              <a:t>взрывающегося градиента.</a:t>
            </a:r>
            <a:r>
              <a:rPr lang="en-US" dirty="0"/>
              <a:t> </a:t>
            </a:r>
            <a:r>
              <a:rPr lang="ru-RU" dirty="0"/>
              <a:t>Такие сети не могут обрабатывать слишком длинные последовательности.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21402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3190</TotalTime>
  <Words>1153</Words>
  <Application>Microsoft Macintosh PowerPoint</Application>
  <PresentationFormat>Widescreen</PresentationFormat>
  <Paragraphs>95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Оценка производительности глубоких нейронных сетей для прогнозирования временных рядов с множественными структурными разрывами и высокой волатильностью</vt:lpstr>
      <vt:lpstr>Данные</vt:lpstr>
      <vt:lpstr>Условные обозначения</vt:lpstr>
      <vt:lpstr>Single-step</vt:lpstr>
      <vt:lpstr>Multi-step</vt:lpstr>
      <vt:lpstr>Multi-step </vt:lpstr>
      <vt:lpstr>Multilayer Perceptron (MLP)</vt:lpstr>
      <vt:lpstr>Convolutional Neural Network (CNN)</vt:lpstr>
      <vt:lpstr>Recurrent Neural Network (RNN)</vt:lpstr>
      <vt:lpstr>Gated-Recurrent Units (GRU-RNN)</vt:lpstr>
      <vt:lpstr>Long-Short Term Memory Cells(LSTM-RNN)</vt:lpstr>
      <vt:lpstr>Сравнение результатов. Single-step</vt:lpstr>
      <vt:lpstr>Сравнение результатов. Multi-step</vt:lpstr>
      <vt:lpstr>Критерий Диболда-Мариано (DM-test)</vt:lpstr>
      <vt:lpstr>Критерий Диболда-Мариано (DM-test)</vt:lpstr>
      <vt:lpstr>Результаты</vt:lpstr>
      <vt:lpstr>Сравнение ACC</vt:lpstr>
      <vt:lpstr>Single-step (window_size = 3)</vt:lpstr>
      <vt:lpstr>Single-step (window_size = 5)</vt:lpstr>
      <vt:lpstr>Single-step (window_size = 11)</vt:lpstr>
      <vt:lpstr>Single-step (in_size = 30, out_size = 7)</vt:lpstr>
      <vt:lpstr>Single-step (in_size = 30, out_size = 14)</vt:lpstr>
      <vt:lpstr>Наши идеи</vt:lpstr>
      <vt:lpstr>Наши идеи</vt:lpstr>
      <vt:lpstr>Спасибо 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Оценка производительности глубоких нейронных сетей для прогнозирования временных рядов с множественными структурными разрывами и высокой волатильностью</dc:title>
  <dc:creator>Комшина Дарья Олеговна</dc:creator>
  <cp:lastModifiedBy>Michael Belkin</cp:lastModifiedBy>
  <cp:revision>42</cp:revision>
  <dcterms:created xsi:type="dcterms:W3CDTF">2021-09-20T18:39:17Z</dcterms:created>
  <dcterms:modified xsi:type="dcterms:W3CDTF">2021-09-23T12:45:48Z</dcterms:modified>
</cp:coreProperties>
</file>